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273" r:id="rId52"/>
    <p:sldId id="274" r:id="rId53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nonymous Pro" charset="1" panose="02060609030202000504"/>
      <p:regular r:id="rId8"/>
    </p:embeddedFont>
    <p:embeddedFont>
      <p:font typeface="Anonymous Pro Bold" charset="1" panose="02060809030202000504"/>
      <p:regular r:id="rId9"/>
    </p:embeddedFont>
    <p:embeddedFont>
      <p:font typeface="Anonymous Pro Italics" charset="1" panose="02060609030202000504"/>
      <p:regular r:id="rId10"/>
    </p:embeddedFont>
    <p:embeddedFont>
      <p:font typeface="Anonymous Pro Bold Italics" charset="1" panose="02060809030202000504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Cardo" charset="1" panose="02020600000000000000"/>
      <p:regular r:id="rId16"/>
    </p:embeddedFont>
    <p:embeddedFont>
      <p:font typeface="Cardo Bold" charset="1" panose="02020804080000020003"/>
      <p:regular r:id="rId17"/>
    </p:embeddedFont>
    <p:embeddedFont>
      <p:font typeface="Cardo Italics" charset="1" panose="02020600000000000000"/>
      <p:regular r:id="rId18"/>
    </p:embeddedFont>
    <p:embeddedFont>
      <p:font typeface="Arial" charset="1" panose="020B0502020202020204"/>
      <p:regular r:id="rId19"/>
    </p:embeddedFont>
    <p:embeddedFont>
      <p:font typeface="Arial Bold" charset="1" panose="020B0802020202020204"/>
      <p:regular r:id="rId20"/>
    </p:embeddedFont>
    <p:embeddedFont>
      <p:font typeface="Arial Italics" charset="1" panose="020B0502020202090204"/>
      <p:regular r:id="rId21"/>
    </p:embeddedFont>
    <p:embeddedFont>
      <p:font typeface="Arial Bold Italics" charset="1" panose="020B0802020202090204"/>
      <p:regular r:id="rId22"/>
    </p:embeddedFont>
    <p:embeddedFont>
      <p:font typeface="Inter" charset="1" panose="020B0502030000000004"/>
      <p:regular r:id="rId23"/>
    </p:embeddedFont>
    <p:embeddedFont>
      <p:font typeface="Inter Bold" charset="1" panose="020B0802030000000004"/>
      <p:regular r:id="rId24"/>
    </p:embeddedFont>
    <p:embeddedFont>
      <p:font typeface="Inter Italics" charset="1" panose="020B0502030000000004"/>
      <p:regular r:id="rId25"/>
    </p:embeddedFont>
    <p:embeddedFont>
      <p:font typeface="Inter Bold Italics" charset="1" panose="020B0802030000000004"/>
      <p:regular r:id="rId26"/>
    </p:embeddedFont>
    <p:embeddedFont>
      <p:font typeface="Inter Thin" charset="1" panose="020B0A02050000000004"/>
      <p:regular r:id="rId27"/>
    </p:embeddedFont>
    <p:embeddedFont>
      <p:font typeface="Inter Thin Italics" charset="1" panose="020B0A02050000000004"/>
      <p:regular r:id="rId28"/>
    </p:embeddedFont>
    <p:embeddedFont>
      <p:font typeface="Inter Extra-Light" charset="1" panose="02000503000000020004"/>
      <p:regular r:id="rId29"/>
    </p:embeddedFont>
    <p:embeddedFont>
      <p:font typeface="Inter Light" charset="1" panose="02000503000000020004"/>
      <p:regular r:id="rId30"/>
    </p:embeddedFont>
    <p:embeddedFont>
      <p:font typeface="Inter Medium" charset="1" panose="02000503000000020004"/>
      <p:regular r:id="rId31"/>
    </p:embeddedFont>
    <p:embeddedFont>
      <p:font typeface="Inter Semi-Bold" charset="1" panose="02000503000000020004"/>
      <p:regular r:id="rId32"/>
    </p:embeddedFont>
    <p:embeddedFont>
      <p:font typeface="Inter Ultra-Bold" charset="1" panose="02000503000000020004"/>
      <p:regular r:id="rId33"/>
    </p:embeddedFont>
    <p:embeddedFont>
      <p:font typeface="Inter Heavy" charset="1" panose="020005030000000200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slides/slide13.xml" Type="http://schemas.openxmlformats.org/officeDocument/2006/relationships/slide"/><Relationship Id="rId48" Target="slides/slide14.xml" Type="http://schemas.openxmlformats.org/officeDocument/2006/relationships/slide"/><Relationship Id="rId49" Target="slides/slide15.xml" Type="http://schemas.openxmlformats.org/officeDocument/2006/relationships/slide"/><Relationship Id="rId5" Target="tableStyles.xml" Type="http://schemas.openxmlformats.org/officeDocument/2006/relationships/tableStyles"/><Relationship Id="rId50" Target="slides/slide16.xml" Type="http://schemas.openxmlformats.org/officeDocument/2006/relationships/slide"/><Relationship Id="rId51" Target="slides/slide17.xml" Type="http://schemas.openxmlformats.org/officeDocument/2006/relationships/slide"/><Relationship Id="rId52" Target="slides/slide18.xml" Type="http://schemas.openxmlformats.org/officeDocument/2006/relationships/slide"/><Relationship Id="rId53" Target="slides/slide1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jpeg" Type="http://schemas.openxmlformats.org/officeDocument/2006/relationships/image"/><Relationship Id="rId6" Target="../media/image10.jpeg" Type="http://schemas.openxmlformats.org/officeDocument/2006/relationships/image"/><Relationship Id="rId7" Target="../media/image11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49723" y="463696"/>
            <a:ext cx="6588554" cy="4935056"/>
          </a:xfrm>
          <a:custGeom>
            <a:avLst/>
            <a:gdLst/>
            <a:ahLst/>
            <a:cxnLst/>
            <a:rect r="r" b="b" t="t" l="l"/>
            <a:pathLst>
              <a:path h="4935056" w="6588554">
                <a:moveTo>
                  <a:pt x="0" y="0"/>
                </a:moveTo>
                <a:lnTo>
                  <a:pt x="6588554" y="0"/>
                </a:lnTo>
                <a:lnTo>
                  <a:pt x="6588554" y="4935057"/>
                </a:lnTo>
                <a:lnTo>
                  <a:pt x="0" y="4935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86699" y="5246353"/>
            <a:ext cx="13714603" cy="1359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9"/>
              </a:lnSpc>
            </a:pPr>
            <a:r>
              <a:rPr lang="en-US" sz="7978" spc="1595">
                <a:solidFill>
                  <a:srgbClr val="24211B"/>
                </a:solidFill>
                <a:latin typeface="Cardo Bold"/>
              </a:rPr>
              <a:t>RUNTIME TERRORS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7364" y="1028700"/>
            <a:ext cx="17661900" cy="9011662"/>
          </a:xfrm>
          <a:custGeom>
            <a:avLst/>
            <a:gdLst/>
            <a:ahLst/>
            <a:cxnLst/>
            <a:rect r="r" b="b" t="t" l="l"/>
            <a:pathLst>
              <a:path h="9011662" w="17661900">
                <a:moveTo>
                  <a:pt x="0" y="0"/>
                </a:moveTo>
                <a:lnTo>
                  <a:pt x="17661900" y="0"/>
                </a:lnTo>
                <a:lnTo>
                  <a:pt x="17661900" y="9011662"/>
                </a:lnTo>
                <a:lnTo>
                  <a:pt x="0" y="9011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00" t="-18238" r="-66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29086" y="-104776"/>
            <a:ext cx="15629829" cy="113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 spc="1199" u="sng">
                <a:solidFill>
                  <a:srgbClr val="000000"/>
                </a:solidFill>
                <a:latin typeface="Arial Bold"/>
              </a:rPr>
              <a:t>PROTOTYPE IMPLEMENTATION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9086" y="4843463"/>
            <a:ext cx="2772117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849" spc="188">
                <a:solidFill>
                  <a:srgbClr val="000000"/>
                </a:solidFill>
                <a:latin typeface="Anonymous Pro Bold"/>
              </a:rPr>
              <a:t>FRONT-END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86797" y="4943981"/>
            <a:ext cx="2772117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849" spc="188">
                <a:solidFill>
                  <a:srgbClr val="000000"/>
                </a:solidFill>
                <a:latin typeface="Anonymous Pro Bold"/>
              </a:rPr>
              <a:t>FRONT-END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9577" y="1304258"/>
            <a:ext cx="15148845" cy="8526709"/>
          </a:xfrm>
          <a:custGeom>
            <a:avLst/>
            <a:gdLst/>
            <a:ahLst/>
            <a:cxnLst/>
            <a:rect r="r" b="b" t="t" l="l"/>
            <a:pathLst>
              <a:path h="8526709" w="15148845">
                <a:moveTo>
                  <a:pt x="0" y="0"/>
                </a:moveTo>
                <a:lnTo>
                  <a:pt x="15148846" y="0"/>
                </a:lnTo>
                <a:lnTo>
                  <a:pt x="15148846" y="8526709"/>
                </a:lnTo>
                <a:lnTo>
                  <a:pt x="0" y="8526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29086" y="-104776"/>
            <a:ext cx="15629829" cy="113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 spc="1199" u="sng">
                <a:solidFill>
                  <a:srgbClr val="000000"/>
                </a:solidFill>
                <a:latin typeface="Arial Bold"/>
              </a:rPr>
              <a:t>PROTOTYPE IMPLEMENTATION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95530" y="1028700"/>
            <a:ext cx="10896939" cy="8920406"/>
          </a:xfrm>
          <a:custGeom>
            <a:avLst/>
            <a:gdLst/>
            <a:ahLst/>
            <a:cxnLst/>
            <a:rect r="r" b="b" t="t" l="l"/>
            <a:pathLst>
              <a:path h="8920406" w="10896939">
                <a:moveTo>
                  <a:pt x="0" y="0"/>
                </a:moveTo>
                <a:lnTo>
                  <a:pt x="10896940" y="0"/>
                </a:lnTo>
                <a:lnTo>
                  <a:pt x="10896940" y="8920406"/>
                </a:lnTo>
                <a:lnTo>
                  <a:pt x="0" y="8920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29086" y="-104776"/>
            <a:ext cx="15629829" cy="113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 spc="1199" u="sng">
                <a:solidFill>
                  <a:srgbClr val="000000"/>
                </a:solidFill>
                <a:latin typeface="Arial Bold"/>
              </a:rPr>
              <a:t>PROTOTYPE IMPLEMENTATION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42533" y="4622483"/>
            <a:ext cx="2165886" cy="52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150" spc="472">
                <a:solidFill>
                  <a:srgbClr val="000000"/>
                </a:solidFill>
                <a:latin typeface="Montserrat Classic Bold"/>
              </a:rPr>
              <a:t>GRAPHS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78320" y="4622483"/>
            <a:ext cx="2165886" cy="52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150" spc="472">
                <a:solidFill>
                  <a:srgbClr val="000000"/>
                </a:solidFill>
                <a:latin typeface="Montserrat Classic Bold"/>
              </a:rPr>
              <a:t>GRAPHS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77278" y="1596579"/>
            <a:ext cx="11333443" cy="8285038"/>
          </a:xfrm>
          <a:custGeom>
            <a:avLst/>
            <a:gdLst/>
            <a:ahLst/>
            <a:cxnLst/>
            <a:rect r="r" b="b" t="t" l="l"/>
            <a:pathLst>
              <a:path h="8285038" w="11333443">
                <a:moveTo>
                  <a:pt x="0" y="0"/>
                </a:moveTo>
                <a:lnTo>
                  <a:pt x="11333444" y="0"/>
                </a:lnTo>
                <a:lnTo>
                  <a:pt x="11333444" y="8285037"/>
                </a:lnTo>
                <a:lnTo>
                  <a:pt x="0" y="828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83" t="-32648" r="-68616" b="-1807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29086" y="-104776"/>
            <a:ext cx="15629829" cy="113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 spc="1199" u="sng">
                <a:solidFill>
                  <a:srgbClr val="000000"/>
                </a:solidFill>
                <a:latin typeface="Arial Bold"/>
              </a:rPr>
              <a:t>PROTOTYPE IMPLEMENTATION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42533" y="4622483"/>
            <a:ext cx="2165886" cy="52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150" spc="472">
                <a:solidFill>
                  <a:srgbClr val="000000"/>
                </a:solidFill>
                <a:latin typeface="Montserrat Classic Bold"/>
              </a:rPr>
              <a:t>GRAPHS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093414" y="4622483"/>
            <a:ext cx="2165886" cy="52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150" spc="472">
                <a:solidFill>
                  <a:srgbClr val="000000"/>
                </a:solidFill>
                <a:latin typeface="Montserrat Classic Bold"/>
              </a:rPr>
              <a:t>GRAPHS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7553" y="1353413"/>
            <a:ext cx="16552894" cy="8628045"/>
          </a:xfrm>
          <a:custGeom>
            <a:avLst/>
            <a:gdLst/>
            <a:ahLst/>
            <a:cxnLst/>
            <a:rect r="r" b="b" t="t" l="l"/>
            <a:pathLst>
              <a:path h="8628045" w="16552894">
                <a:moveTo>
                  <a:pt x="0" y="0"/>
                </a:moveTo>
                <a:lnTo>
                  <a:pt x="16552894" y="0"/>
                </a:lnTo>
                <a:lnTo>
                  <a:pt x="16552894" y="8628045"/>
                </a:lnTo>
                <a:lnTo>
                  <a:pt x="0" y="8628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93" t="-45477" r="-66080" b="-6333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29086" y="-104776"/>
            <a:ext cx="15629829" cy="113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 spc="1199" u="sng">
                <a:solidFill>
                  <a:srgbClr val="000000"/>
                </a:solidFill>
                <a:latin typeface="Arial Bold"/>
              </a:rPr>
              <a:t>PROTOTYPE IMPLEMENTATION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0246" y="1028700"/>
            <a:ext cx="12587508" cy="8959137"/>
          </a:xfrm>
          <a:custGeom>
            <a:avLst/>
            <a:gdLst/>
            <a:ahLst/>
            <a:cxnLst/>
            <a:rect r="r" b="b" t="t" l="l"/>
            <a:pathLst>
              <a:path h="8959137" w="12587508">
                <a:moveTo>
                  <a:pt x="0" y="0"/>
                </a:moveTo>
                <a:lnTo>
                  <a:pt x="12587508" y="0"/>
                </a:lnTo>
                <a:lnTo>
                  <a:pt x="12587508" y="8959137"/>
                </a:lnTo>
                <a:lnTo>
                  <a:pt x="0" y="8959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43" t="-38221" r="-53619" b="-498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29086" y="-104776"/>
            <a:ext cx="15629829" cy="113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 spc="1199" u="sng">
                <a:solidFill>
                  <a:srgbClr val="000000"/>
                </a:solidFill>
                <a:latin typeface="Arial Bold"/>
              </a:rPr>
              <a:t>PROTOTYPE IMPLEMENTATION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42533" y="4622483"/>
            <a:ext cx="2165886" cy="52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150" spc="472">
                <a:solidFill>
                  <a:srgbClr val="000000"/>
                </a:solidFill>
                <a:latin typeface="Montserrat Classic Bold"/>
              </a:rPr>
              <a:t>GRAPHS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75972" y="4622483"/>
            <a:ext cx="2165886" cy="52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150" spc="472">
                <a:solidFill>
                  <a:srgbClr val="000000"/>
                </a:solidFill>
                <a:latin typeface="Montserrat Classic Bold"/>
              </a:rPr>
              <a:t>GRAPHS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6357" y="2723867"/>
            <a:ext cx="4397989" cy="1408550"/>
          </a:xfrm>
          <a:custGeom>
            <a:avLst/>
            <a:gdLst/>
            <a:ahLst/>
            <a:cxnLst/>
            <a:rect r="r" b="b" t="t" l="l"/>
            <a:pathLst>
              <a:path h="1408550" w="4397989">
                <a:moveTo>
                  <a:pt x="0" y="0"/>
                </a:moveTo>
                <a:lnTo>
                  <a:pt x="4397989" y="0"/>
                </a:lnTo>
                <a:lnTo>
                  <a:pt x="4397989" y="1408550"/>
                </a:lnTo>
                <a:lnTo>
                  <a:pt x="0" y="1408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81615" y="2630355"/>
            <a:ext cx="9388653" cy="661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5"/>
              </a:lnSpc>
            </a:pPr>
            <a:r>
              <a:rPr lang="en-US" sz="3746">
                <a:solidFill>
                  <a:srgbClr val="000000"/>
                </a:solidFill>
                <a:latin typeface="Arial Bold"/>
              </a:rPr>
              <a:t>The real world impacts that it will leave are as follows:</a:t>
            </a:r>
          </a:p>
          <a:p>
            <a:pPr>
              <a:lnSpc>
                <a:spcPts val="5245"/>
              </a:lnSpc>
            </a:pPr>
          </a:p>
          <a:p>
            <a:pPr marL="808913" indent="-404456" lvl="1">
              <a:lnSpc>
                <a:spcPts val="5245"/>
              </a:lnSpc>
              <a:buFont typeface="Arial"/>
              <a:buChar char="•"/>
            </a:pPr>
            <a:r>
              <a:rPr lang="en-US" sz="3746">
                <a:solidFill>
                  <a:srgbClr val="000000"/>
                </a:solidFill>
                <a:latin typeface="Arial Bold"/>
              </a:rPr>
              <a:t>In future if any one has to find beds or vacant hospitals to admit then they can easily get the suggestion.</a:t>
            </a:r>
          </a:p>
          <a:p>
            <a:pPr>
              <a:lnSpc>
                <a:spcPts val="5245"/>
              </a:lnSpc>
            </a:pPr>
          </a:p>
          <a:p>
            <a:pPr marL="808913" indent="-404456" lvl="1">
              <a:lnSpc>
                <a:spcPts val="5245"/>
              </a:lnSpc>
              <a:buFont typeface="Arial"/>
              <a:buChar char="•"/>
            </a:pPr>
            <a:r>
              <a:rPr lang="en-US" sz="3746">
                <a:solidFill>
                  <a:srgbClr val="000000"/>
                </a:solidFill>
                <a:latin typeface="Arial Bold"/>
              </a:rPr>
              <a:t>Goverment will have to take less time for decision making as well as for distribution of the supplies.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71799" y="4132417"/>
            <a:ext cx="4647105" cy="4114800"/>
          </a:xfrm>
          <a:custGeom>
            <a:avLst/>
            <a:gdLst/>
            <a:ahLst/>
            <a:cxnLst/>
            <a:rect r="r" b="b" t="t" l="l"/>
            <a:pathLst>
              <a:path h="4114800" w="4647105">
                <a:moveTo>
                  <a:pt x="0" y="0"/>
                </a:moveTo>
                <a:lnTo>
                  <a:pt x="4647105" y="0"/>
                </a:lnTo>
                <a:lnTo>
                  <a:pt x="46471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41361" y="-104776"/>
            <a:ext cx="11205278" cy="113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 spc="1199" u="sng">
                <a:solidFill>
                  <a:srgbClr val="000000"/>
                </a:solidFill>
                <a:latin typeface="Arial Bold"/>
              </a:rPr>
              <a:t>REAL-WORLD IMPACT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6357" y="2723867"/>
            <a:ext cx="4397989" cy="1408550"/>
          </a:xfrm>
          <a:custGeom>
            <a:avLst/>
            <a:gdLst/>
            <a:ahLst/>
            <a:cxnLst/>
            <a:rect r="r" b="b" t="t" l="l"/>
            <a:pathLst>
              <a:path h="1408550" w="4397989">
                <a:moveTo>
                  <a:pt x="0" y="0"/>
                </a:moveTo>
                <a:lnTo>
                  <a:pt x="4397989" y="0"/>
                </a:lnTo>
                <a:lnTo>
                  <a:pt x="4397989" y="1408550"/>
                </a:lnTo>
                <a:lnTo>
                  <a:pt x="0" y="1408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19816" y="1593968"/>
            <a:ext cx="10439484" cy="7934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5"/>
              </a:lnSpc>
            </a:pPr>
            <a:r>
              <a:rPr lang="en-US" sz="3746">
                <a:solidFill>
                  <a:srgbClr val="000000"/>
                </a:solidFill>
                <a:latin typeface="Arial Bold"/>
              </a:rPr>
              <a:t>The  business potential that we vision is:</a:t>
            </a:r>
          </a:p>
          <a:p>
            <a:pPr>
              <a:lnSpc>
                <a:spcPts val="5245"/>
              </a:lnSpc>
            </a:pPr>
          </a:p>
          <a:p>
            <a:pPr marL="808913" indent="-404456" lvl="1">
              <a:lnSpc>
                <a:spcPts val="5245"/>
              </a:lnSpc>
              <a:buFont typeface="Arial"/>
              <a:buChar char="•"/>
            </a:pPr>
            <a:r>
              <a:rPr lang="en-US" sz="3746">
                <a:solidFill>
                  <a:srgbClr val="000000"/>
                </a:solidFill>
                <a:latin typeface="Arial Bold"/>
              </a:rPr>
              <a:t>As an app we can expand out business to other facilities like</a:t>
            </a:r>
          </a:p>
          <a:p>
            <a:pPr>
              <a:lnSpc>
                <a:spcPts val="5245"/>
              </a:lnSpc>
            </a:pPr>
          </a:p>
          <a:p>
            <a:pPr marL="808913" indent="-404456" lvl="1">
              <a:lnSpc>
                <a:spcPts val="5245"/>
              </a:lnSpc>
              <a:buFont typeface="Arial"/>
              <a:buChar char="•"/>
            </a:pPr>
            <a:r>
              <a:rPr lang="en-US" sz="3746">
                <a:solidFill>
                  <a:srgbClr val="000000"/>
                </a:solidFill>
                <a:latin typeface="Arial Bold"/>
              </a:rPr>
              <a:t>Healthcare Workforce Management</a:t>
            </a:r>
          </a:p>
          <a:p>
            <a:pPr marL="808913" indent="-404456" lvl="1">
              <a:lnSpc>
                <a:spcPts val="5245"/>
              </a:lnSpc>
              <a:buFont typeface="Arial"/>
              <a:buChar char="•"/>
            </a:pPr>
            <a:r>
              <a:rPr lang="en-US" sz="3746">
                <a:solidFill>
                  <a:srgbClr val="000000"/>
                </a:solidFill>
                <a:latin typeface="Arial Bold"/>
              </a:rPr>
              <a:t>Laboratory Testing Optimization</a:t>
            </a:r>
          </a:p>
          <a:p>
            <a:pPr marL="808913" indent="-404456" lvl="1">
              <a:lnSpc>
                <a:spcPts val="5245"/>
              </a:lnSpc>
              <a:buFont typeface="Arial"/>
              <a:buChar char="•"/>
            </a:pPr>
            <a:r>
              <a:rPr lang="en-US" sz="3746">
                <a:solidFill>
                  <a:srgbClr val="000000"/>
                </a:solidFill>
                <a:latin typeface="Arial Bold"/>
              </a:rPr>
              <a:t>Medicine Stock Management</a:t>
            </a:r>
          </a:p>
          <a:p>
            <a:pPr>
              <a:lnSpc>
                <a:spcPts val="5245"/>
              </a:lnSpc>
            </a:pPr>
          </a:p>
          <a:p>
            <a:pPr marL="808913" indent="-404456" lvl="1">
              <a:lnSpc>
                <a:spcPts val="5245"/>
              </a:lnSpc>
              <a:buFont typeface="Arial"/>
              <a:buChar char="•"/>
            </a:pPr>
            <a:r>
              <a:rPr lang="en-US" sz="3746">
                <a:solidFill>
                  <a:srgbClr val="000000"/>
                </a:solidFill>
                <a:latin typeface="Arial Bold"/>
              </a:rPr>
              <a:t>Goverment can allow us to expand for not only goverment hospitals but also create venture in other health care sectors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4468772"/>
            <a:ext cx="5114276" cy="4114800"/>
          </a:xfrm>
          <a:custGeom>
            <a:avLst/>
            <a:gdLst/>
            <a:ahLst/>
            <a:cxnLst/>
            <a:rect r="r" b="b" t="t" l="l"/>
            <a:pathLst>
              <a:path h="4114800" w="5114276">
                <a:moveTo>
                  <a:pt x="0" y="0"/>
                </a:moveTo>
                <a:lnTo>
                  <a:pt x="5114276" y="0"/>
                </a:lnTo>
                <a:lnTo>
                  <a:pt x="5114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41361" y="-104776"/>
            <a:ext cx="11205278" cy="113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 spc="1199" u="sng">
                <a:solidFill>
                  <a:srgbClr val="000000"/>
                </a:solidFill>
                <a:latin typeface="Arial Bold"/>
              </a:rPr>
              <a:t>BUSINESS POTENTIAL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10887" y="1397919"/>
            <a:ext cx="9066226" cy="7491161"/>
          </a:xfrm>
          <a:custGeom>
            <a:avLst/>
            <a:gdLst/>
            <a:ahLst/>
            <a:cxnLst/>
            <a:rect r="r" b="b" t="t" l="l"/>
            <a:pathLst>
              <a:path h="7491161" w="9066226">
                <a:moveTo>
                  <a:pt x="0" y="0"/>
                </a:moveTo>
                <a:lnTo>
                  <a:pt x="9066226" y="0"/>
                </a:lnTo>
                <a:lnTo>
                  <a:pt x="9066226" y="7491162"/>
                </a:lnTo>
                <a:lnTo>
                  <a:pt x="0" y="7491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33489" y="2712189"/>
            <a:ext cx="13621021" cy="469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30288" indent="-565144" lvl="1">
              <a:lnSpc>
                <a:spcPts val="7329"/>
              </a:lnSpc>
              <a:buFont typeface="Arial"/>
              <a:buChar char="•"/>
            </a:pPr>
            <a:r>
              <a:rPr lang="en-US" sz="5235">
                <a:solidFill>
                  <a:srgbClr val="000000"/>
                </a:solidFill>
                <a:latin typeface="Arial Bold"/>
              </a:rPr>
              <a:t>Rushi Shah (Leader) - Nirma University</a:t>
            </a:r>
          </a:p>
          <a:p>
            <a:pPr marL="1130288" indent="-565144" lvl="1">
              <a:lnSpc>
                <a:spcPts val="10994"/>
              </a:lnSpc>
              <a:buFont typeface="Arial"/>
              <a:buChar char="•"/>
            </a:pPr>
            <a:r>
              <a:rPr lang="en-US" sz="5235">
                <a:solidFill>
                  <a:srgbClr val="000000"/>
                </a:solidFill>
                <a:latin typeface="Arial Bold"/>
              </a:rPr>
              <a:t>Rajat Goswami - Nirma University</a:t>
            </a:r>
          </a:p>
          <a:p>
            <a:pPr marL="1130288" indent="-565144" lvl="1">
              <a:lnSpc>
                <a:spcPts val="10994"/>
              </a:lnSpc>
              <a:buFont typeface="Arial"/>
              <a:buChar char="•"/>
            </a:pPr>
            <a:r>
              <a:rPr lang="en-US" sz="5235">
                <a:solidFill>
                  <a:srgbClr val="000000"/>
                </a:solidFill>
                <a:latin typeface="Arial Bold"/>
              </a:rPr>
              <a:t>Karitkay Saxena - Nirma University</a:t>
            </a:r>
          </a:p>
          <a:p>
            <a:pPr marL="1130288" indent="-565144" lvl="1">
              <a:lnSpc>
                <a:spcPts val="7329"/>
              </a:lnSpc>
              <a:buFont typeface="Arial"/>
              <a:buChar char="•"/>
            </a:pPr>
            <a:r>
              <a:rPr lang="en-US" sz="5235">
                <a:solidFill>
                  <a:srgbClr val="000000"/>
                </a:solidFill>
                <a:latin typeface="Arial Bold"/>
              </a:rPr>
              <a:t>Mohit Ginglani - Nirma Univeristy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541361" y="171758"/>
            <a:ext cx="11205278" cy="113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spc="1199" u="sng">
                <a:solidFill>
                  <a:srgbClr val="000000"/>
                </a:solidFill>
                <a:latin typeface="Arial Bold"/>
              </a:rPr>
              <a:t>TEAM MEMBERS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4252" y="2206096"/>
            <a:ext cx="1137340" cy="113734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Inter Bold"/>
                </a:rPr>
                <a:t>1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276608" y="2440120"/>
            <a:ext cx="3780760" cy="554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24211B"/>
                </a:solidFill>
                <a:latin typeface="Arial Bold"/>
              </a:rPr>
              <a:t>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87474" y="490537"/>
            <a:ext cx="1001830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spc="1039" u="sng">
                <a:solidFill>
                  <a:srgbClr val="000000"/>
                </a:solidFill>
                <a:latin typeface="Arial Bold"/>
              </a:rPr>
              <a:t>TABLE OF CONTENTS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47230" y="3549936"/>
            <a:ext cx="1137340" cy="113734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Inter Bold"/>
                </a:rPr>
                <a:t>2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276608" y="3728536"/>
            <a:ext cx="3034117" cy="554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Arial Bold"/>
              </a:rPr>
              <a:t>Target Audience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44252" y="4999233"/>
            <a:ext cx="1137340" cy="113734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Inter Bold"/>
                </a:rPr>
                <a:t>3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276608" y="5233257"/>
            <a:ext cx="3282998" cy="554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Arial Bold"/>
              </a:rPr>
              <a:t>Purpose of Project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643968" y="6507994"/>
            <a:ext cx="1137340" cy="113734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Inter Bold"/>
                </a:rPr>
                <a:t>4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47230" y="7974826"/>
            <a:ext cx="1137340" cy="113734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Inter Bold"/>
                </a:rPr>
                <a:t>5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276608" y="6742018"/>
            <a:ext cx="3531879" cy="554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Arial Bold"/>
              </a:rPr>
              <a:t>Features of Project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276608" y="8208851"/>
            <a:ext cx="4803937" cy="554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Arial Bold"/>
              </a:rPr>
              <a:t>The Technologies Included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456656" y="2183573"/>
            <a:ext cx="1137340" cy="113734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Inter Bold"/>
                </a:rPr>
                <a:t>6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1089012" y="2417598"/>
            <a:ext cx="3780760" cy="554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24211B"/>
                </a:solidFill>
                <a:latin typeface="Arial Bold"/>
              </a:rPr>
              <a:t>Objectives Achieved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459634" y="3418319"/>
            <a:ext cx="1137340" cy="1137340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Inter Bold"/>
                </a:rPr>
                <a:t>7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1089012" y="3706013"/>
            <a:ext cx="4803937" cy="554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Arial Bold"/>
              </a:rPr>
              <a:t>Prototype Implementation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456656" y="4650908"/>
            <a:ext cx="1137340" cy="1137340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Inter Bold"/>
                </a:rPr>
                <a:t>8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1089012" y="4884933"/>
            <a:ext cx="3282998" cy="554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Arial Bold"/>
              </a:rPr>
              <a:t>Real-World Impact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456656" y="5930699"/>
            <a:ext cx="1137340" cy="1137340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Inter Bold"/>
                </a:rPr>
                <a:t>9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1089012" y="6173348"/>
            <a:ext cx="3448918" cy="554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Arial Bold"/>
              </a:rPr>
              <a:t>Business Potential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6357" y="2723867"/>
            <a:ext cx="4397989" cy="1408550"/>
          </a:xfrm>
          <a:custGeom>
            <a:avLst/>
            <a:gdLst/>
            <a:ahLst/>
            <a:cxnLst/>
            <a:rect r="r" b="b" t="t" l="l"/>
            <a:pathLst>
              <a:path h="1408550" w="4397989">
                <a:moveTo>
                  <a:pt x="0" y="0"/>
                </a:moveTo>
                <a:lnTo>
                  <a:pt x="4397989" y="0"/>
                </a:lnTo>
                <a:lnTo>
                  <a:pt x="4397989" y="1408550"/>
                </a:lnTo>
                <a:lnTo>
                  <a:pt x="0" y="1408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0985" y="4075889"/>
            <a:ext cx="4608733" cy="4134938"/>
          </a:xfrm>
          <a:custGeom>
            <a:avLst/>
            <a:gdLst/>
            <a:ahLst/>
            <a:cxnLst/>
            <a:rect r="r" b="b" t="t" l="l"/>
            <a:pathLst>
              <a:path h="4134938" w="4608733">
                <a:moveTo>
                  <a:pt x="0" y="0"/>
                </a:moveTo>
                <a:lnTo>
                  <a:pt x="4608733" y="0"/>
                </a:lnTo>
                <a:lnTo>
                  <a:pt x="4608733" y="4134938"/>
                </a:lnTo>
                <a:lnTo>
                  <a:pt x="0" y="4134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95351" y="34448"/>
            <a:ext cx="11426506" cy="113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 spc="1199" u="sng">
                <a:solidFill>
                  <a:srgbClr val="000000"/>
                </a:solidFill>
                <a:latin typeface="Arial Bold"/>
              </a:rPr>
              <a:t>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07318" y="3933014"/>
            <a:ext cx="11141194" cy="404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86"/>
              </a:lnSpc>
              <a:spcBef>
                <a:spcPct val="0"/>
              </a:spcBef>
            </a:pPr>
            <a:r>
              <a:rPr lang="en-US" sz="3775">
                <a:solidFill>
                  <a:srgbClr val="000000"/>
                </a:solidFill>
                <a:latin typeface="Arial Bold"/>
              </a:rPr>
              <a:t>Design algorithms and frameworks that </a:t>
            </a:r>
            <a:r>
              <a:rPr lang="en-US" sz="3775">
                <a:solidFill>
                  <a:srgbClr val="0638FB"/>
                </a:solidFill>
                <a:latin typeface="Arial Bold"/>
              </a:rPr>
              <a:t>allocate patients to hospitals based on factors such as severity of symptoms, hospital occupancy, and available medical equipment</a:t>
            </a:r>
            <a:r>
              <a:rPr lang="en-US" sz="3775">
                <a:solidFill>
                  <a:srgbClr val="000000"/>
                </a:solidFill>
                <a:latin typeface="Arial Bold"/>
              </a:rPr>
              <a:t> which will provide government officials with insights for effective policy-making and resource allocation.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6357" y="2723867"/>
            <a:ext cx="4397989" cy="1408550"/>
          </a:xfrm>
          <a:custGeom>
            <a:avLst/>
            <a:gdLst/>
            <a:ahLst/>
            <a:cxnLst/>
            <a:rect r="r" b="b" t="t" l="l"/>
            <a:pathLst>
              <a:path h="1408550" w="4397989">
                <a:moveTo>
                  <a:pt x="0" y="0"/>
                </a:moveTo>
                <a:lnTo>
                  <a:pt x="4397989" y="0"/>
                </a:lnTo>
                <a:lnTo>
                  <a:pt x="4397989" y="1408550"/>
                </a:lnTo>
                <a:lnTo>
                  <a:pt x="0" y="1408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4784" y="4132417"/>
            <a:ext cx="4189562" cy="4189562"/>
          </a:xfrm>
          <a:custGeom>
            <a:avLst/>
            <a:gdLst/>
            <a:ahLst/>
            <a:cxnLst/>
            <a:rect r="r" b="b" t="t" l="l"/>
            <a:pathLst>
              <a:path h="4189562" w="4189562">
                <a:moveTo>
                  <a:pt x="0" y="0"/>
                </a:moveTo>
                <a:lnTo>
                  <a:pt x="4189562" y="0"/>
                </a:lnTo>
                <a:lnTo>
                  <a:pt x="4189562" y="4189562"/>
                </a:lnTo>
                <a:lnTo>
                  <a:pt x="0" y="41895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01831" y="89755"/>
            <a:ext cx="9684339" cy="113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 spc="1199" u="sng">
                <a:solidFill>
                  <a:srgbClr val="000000"/>
                </a:solidFill>
                <a:latin typeface="Arial Bold"/>
              </a:rPr>
              <a:t>TARGET AUDIENCE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55911" y="4249647"/>
            <a:ext cx="7541152" cy="338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50"/>
              </a:lnSpc>
            </a:pPr>
            <a:r>
              <a:rPr lang="en-US" sz="3750">
                <a:solidFill>
                  <a:srgbClr val="000000"/>
                </a:solidFill>
                <a:latin typeface="Arial Bold"/>
              </a:rPr>
              <a:t>Our target audience are :</a:t>
            </a:r>
          </a:p>
          <a:p>
            <a:pPr>
              <a:lnSpc>
                <a:spcPts val="5250"/>
              </a:lnSpc>
            </a:pPr>
          </a:p>
          <a:p>
            <a:pPr marL="809625" indent="-404812" lvl="1">
              <a:lnSpc>
                <a:spcPts val="5250"/>
              </a:lnSpc>
              <a:buFont typeface="Arial"/>
              <a:buChar char="•"/>
            </a:pPr>
            <a:r>
              <a:rPr lang="en-US" sz="3750">
                <a:solidFill>
                  <a:srgbClr val="000000"/>
                </a:solidFill>
                <a:latin typeface="Arial Bold"/>
              </a:rPr>
              <a:t>Hospitals</a:t>
            </a:r>
          </a:p>
          <a:p>
            <a:pPr marL="809625" indent="-404812" lvl="1">
              <a:lnSpc>
                <a:spcPts val="5250"/>
              </a:lnSpc>
              <a:buFont typeface="Arial"/>
              <a:buChar char="•"/>
            </a:pPr>
            <a:r>
              <a:rPr lang="en-US" sz="3750">
                <a:solidFill>
                  <a:srgbClr val="000000"/>
                </a:solidFill>
                <a:latin typeface="Arial Bold"/>
              </a:rPr>
              <a:t>Patients</a:t>
            </a:r>
          </a:p>
          <a:p>
            <a:pPr marL="809625" indent="-404812" lvl="1">
              <a:lnSpc>
                <a:spcPts val="5250"/>
              </a:lnSpc>
              <a:buFont typeface="Arial"/>
              <a:buChar char="•"/>
            </a:pPr>
            <a:r>
              <a:rPr lang="en-US" sz="3750">
                <a:solidFill>
                  <a:srgbClr val="000000"/>
                </a:solidFill>
                <a:latin typeface="Arial Bold"/>
              </a:rPr>
              <a:t>Goverment Officials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6357" y="2723867"/>
            <a:ext cx="4397989" cy="1408550"/>
          </a:xfrm>
          <a:custGeom>
            <a:avLst/>
            <a:gdLst/>
            <a:ahLst/>
            <a:cxnLst/>
            <a:rect r="r" b="b" t="t" l="l"/>
            <a:pathLst>
              <a:path h="1408550" w="4397989">
                <a:moveTo>
                  <a:pt x="0" y="0"/>
                </a:moveTo>
                <a:lnTo>
                  <a:pt x="4397989" y="0"/>
                </a:lnTo>
                <a:lnTo>
                  <a:pt x="4397989" y="1408550"/>
                </a:lnTo>
                <a:lnTo>
                  <a:pt x="0" y="1408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9522" y="4267428"/>
            <a:ext cx="4314823" cy="4340431"/>
          </a:xfrm>
          <a:custGeom>
            <a:avLst/>
            <a:gdLst/>
            <a:ahLst/>
            <a:cxnLst/>
            <a:rect r="r" b="b" t="t" l="l"/>
            <a:pathLst>
              <a:path h="4340431" w="4314823">
                <a:moveTo>
                  <a:pt x="0" y="0"/>
                </a:moveTo>
                <a:lnTo>
                  <a:pt x="4314824" y="0"/>
                </a:lnTo>
                <a:lnTo>
                  <a:pt x="4314824" y="4340431"/>
                </a:lnTo>
                <a:lnTo>
                  <a:pt x="0" y="4340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20133" y="89755"/>
            <a:ext cx="11647733" cy="113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 spc="1199" u="sng">
                <a:solidFill>
                  <a:srgbClr val="000000"/>
                </a:solidFill>
                <a:latin typeface="Arial Bold"/>
              </a:rPr>
              <a:t>PURPOSE OF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15694" y="3025392"/>
            <a:ext cx="9388653" cy="530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5"/>
              </a:lnSpc>
            </a:pPr>
            <a:r>
              <a:rPr lang="en-US" sz="3746">
                <a:solidFill>
                  <a:srgbClr val="000000"/>
                </a:solidFill>
                <a:latin typeface="Arial Bold"/>
              </a:rPr>
              <a:t>The main purpose of choosing this problem statement is that </a:t>
            </a:r>
            <a:r>
              <a:rPr lang="en-US" sz="3746">
                <a:solidFill>
                  <a:srgbClr val="0638FB"/>
                </a:solidFill>
                <a:latin typeface="Arial Bold"/>
              </a:rPr>
              <a:t>we saw a great trouble for patients to wander here and there for vacancy of beds in the hospital</a:t>
            </a:r>
            <a:r>
              <a:rPr lang="en-US" sz="3746">
                <a:solidFill>
                  <a:srgbClr val="000000"/>
                </a:solidFill>
                <a:latin typeface="Arial Bold"/>
              </a:rPr>
              <a:t> and goverment officials struggling to assign where to supply more medication. So we came up with a solution which can solve these problems to an extent.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6357" y="2723867"/>
            <a:ext cx="4397989" cy="1408550"/>
          </a:xfrm>
          <a:custGeom>
            <a:avLst/>
            <a:gdLst/>
            <a:ahLst/>
            <a:cxnLst/>
            <a:rect r="r" b="b" t="t" l="l"/>
            <a:pathLst>
              <a:path h="1408550" w="4397989">
                <a:moveTo>
                  <a:pt x="0" y="0"/>
                </a:moveTo>
                <a:lnTo>
                  <a:pt x="4397989" y="0"/>
                </a:lnTo>
                <a:lnTo>
                  <a:pt x="4397989" y="1408550"/>
                </a:lnTo>
                <a:lnTo>
                  <a:pt x="0" y="1408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15694" y="3025392"/>
            <a:ext cx="9388653" cy="5962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5"/>
              </a:lnSpc>
            </a:pPr>
            <a:r>
              <a:rPr lang="en-US" sz="3746">
                <a:solidFill>
                  <a:srgbClr val="000000"/>
                </a:solidFill>
                <a:latin typeface="Arial Bold"/>
              </a:rPr>
              <a:t>The features of the project are:</a:t>
            </a:r>
          </a:p>
          <a:p>
            <a:pPr>
              <a:lnSpc>
                <a:spcPts val="5245"/>
              </a:lnSpc>
            </a:pPr>
          </a:p>
          <a:p>
            <a:pPr marL="808913" indent="-404456" lvl="1">
              <a:lnSpc>
                <a:spcPts val="5245"/>
              </a:lnSpc>
              <a:buFont typeface="Arial"/>
              <a:buChar char="•"/>
            </a:pPr>
            <a:r>
              <a:rPr lang="en-US" sz="3746">
                <a:solidFill>
                  <a:srgbClr val="000000"/>
                </a:solidFill>
                <a:latin typeface="Arial Bold"/>
              </a:rPr>
              <a:t>Easy detection of hospitals and available beds in accordance to given factors.</a:t>
            </a:r>
          </a:p>
          <a:p>
            <a:pPr marL="808913" indent="-404456" lvl="1">
              <a:lnSpc>
                <a:spcPts val="5245"/>
              </a:lnSpc>
              <a:buFont typeface="Arial"/>
              <a:buChar char="•"/>
            </a:pPr>
            <a:r>
              <a:rPr lang="en-US" sz="3746">
                <a:solidFill>
                  <a:srgbClr val="000000"/>
                </a:solidFill>
                <a:latin typeface="Arial Bold"/>
              </a:rPr>
              <a:t>Formulation of government policies for future events.</a:t>
            </a:r>
          </a:p>
          <a:p>
            <a:pPr marL="808913" indent="-404456" lvl="1">
              <a:lnSpc>
                <a:spcPts val="5245"/>
              </a:lnSpc>
              <a:buFont typeface="Arial"/>
              <a:buChar char="•"/>
            </a:pPr>
            <a:r>
              <a:rPr lang="en-US" sz="3746">
                <a:solidFill>
                  <a:srgbClr val="000000"/>
                </a:solidFill>
                <a:latin typeface="Arial Bold"/>
              </a:rPr>
              <a:t>Easy allocation of stocks to various hospitals on basis of our analysis.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880375" y="4508479"/>
            <a:ext cx="3913971" cy="3903411"/>
          </a:xfrm>
          <a:custGeom>
            <a:avLst/>
            <a:gdLst/>
            <a:ahLst/>
            <a:cxnLst/>
            <a:rect r="r" b="b" t="t" l="l"/>
            <a:pathLst>
              <a:path h="3903411" w="3913971">
                <a:moveTo>
                  <a:pt x="0" y="0"/>
                </a:moveTo>
                <a:lnTo>
                  <a:pt x="3913971" y="0"/>
                </a:lnTo>
                <a:lnTo>
                  <a:pt x="3913971" y="3903412"/>
                </a:lnTo>
                <a:lnTo>
                  <a:pt x="0" y="3903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897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20133" y="89755"/>
            <a:ext cx="12173148" cy="113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 spc="1199" u="sng">
                <a:solidFill>
                  <a:srgbClr val="000000"/>
                </a:solidFill>
                <a:latin typeface="Arial Bold"/>
              </a:rPr>
              <a:t>FEATURES OF PROJECT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5887" y="2165807"/>
            <a:ext cx="4397989" cy="1408550"/>
          </a:xfrm>
          <a:custGeom>
            <a:avLst/>
            <a:gdLst/>
            <a:ahLst/>
            <a:cxnLst/>
            <a:rect r="r" b="b" t="t" l="l"/>
            <a:pathLst>
              <a:path h="1408550" w="4397989">
                <a:moveTo>
                  <a:pt x="0" y="0"/>
                </a:moveTo>
                <a:lnTo>
                  <a:pt x="4397989" y="0"/>
                </a:lnTo>
                <a:lnTo>
                  <a:pt x="4397989" y="1408550"/>
                </a:lnTo>
                <a:lnTo>
                  <a:pt x="0" y="1408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9418" y="3841724"/>
            <a:ext cx="1817993" cy="1808077"/>
          </a:xfrm>
          <a:custGeom>
            <a:avLst/>
            <a:gdLst/>
            <a:ahLst/>
            <a:cxnLst/>
            <a:rect r="r" b="b" t="t" l="l"/>
            <a:pathLst>
              <a:path h="1808077" w="1817993">
                <a:moveTo>
                  <a:pt x="0" y="0"/>
                </a:moveTo>
                <a:lnTo>
                  <a:pt x="1817993" y="0"/>
                </a:lnTo>
                <a:lnTo>
                  <a:pt x="1817993" y="1808077"/>
                </a:lnTo>
                <a:lnTo>
                  <a:pt x="0" y="1808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22539" y="3838464"/>
            <a:ext cx="1811337" cy="1811337"/>
          </a:xfrm>
          <a:custGeom>
            <a:avLst/>
            <a:gdLst/>
            <a:ahLst/>
            <a:cxnLst/>
            <a:rect r="r" b="b" t="t" l="l"/>
            <a:pathLst>
              <a:path h="1811337" w="1811337">
                <a:moveTo>
                  <a:pt x="0" y="0"/>
                </a:moveTo>
                <a:lnTo>
                  <a:pt x="1811337" y="0"/>
                </a:lnTo>
                <a:lnTo>
                  <a:pt x="1811337" y="1811337"/>
                </a:lnTo>
                <a:lnTo>
                  <a:pt x="0" y="18113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2479" y="6408124"/>
            <a:ext cx="1864932" cy="1864932"/>
          </a:xfrm>
          <a:custGeom>
            <a:avLst/>
            <a:gdLst/>
            <a:ahLst/>
            <a:cxnLst/>
            <a:rect r="r" b="b" t="t" l="l"/>
            <a:pathLst>
              <a:path h="1864932" w="1864932">
                <a:moveTo>
                  <a:pt x="0" y="0"/>
                </a:moveTo>
                <a:lnTo>
                  <a:pt x="1864932" y="0"/>
                </a:lnTo>
                <a:lnTo>
                  <a:pt x="1864932" y="1864932"/>
                </a:lnTo>
                <a:lnTo>
                  <a:pt x="0" y="18649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22539" y="6408124"/>
            <a:ext cx="1950351" cy="1950351"/>
          </a:xfrm>
          <a:custGeom>
            <a:avLst/>
            <a:gdLst/>
            <a:ahLst/>
            <a:cxnLst/>
            <a:rect r="r" b="b" t="t" l="l"/>
            <a:pathLst>
              <a:path h="1950351" w="1950351">
                <a:moveTo>
                  <a:pt x="0" y="0"/>
                </a:moveTo>
                <a:lnTo>
                  <a:pt x="1950350" y="0"/>
                </a:lnTo>
                <a:lnTo>
                  <a:pt x="1950350" y="1950350"/>
                </a:lnTo>
                <a:lnTo>
                  <a:pt x="0" y="19503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15694" y="3025392"/>
            <a:ext cx="9388653" cy="4648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5"/>
              </a:lnSpc>
            </a:pPr>
            <a:r>
              <a:rPr lang="en-US" sz="3746">
                <a:solidFill>
                  <a:srgbClr val="000000"/>
                </a:solidFill>
                <a:latin typeface="Arial Bold"/>
              </a:rPr>
              <a:t>The applications and languages that we have use are:</a:t>
            </a:r>
          </a:p>
          <a:p>
            <a:pPr>
              <a:lnSpc>
                <a:spcPts val="5245"/>
              </a:lnSpc>
            </a:pPr>
          </a:p>
          <a:p>
            <a:pPr marL="808913" indent="-404456" lvl="1">
              <a:lnSpc>
                <a:spcPts val="5245"/>
              </a:lnSpc>
              <a:buFont typeface="Arial"/>
              <a:buChar char="•"/>
            </a:pPr>
            <a:r>
              <a:rPr lang="en-US" sz="3746">
                <a:solidFill>
                  <a:srgbClr val="000000"/>
                </a:solidFill>
                <a:latin typeface="Arial Bold"/>
              </a:rPr>
              <a:t>Python</a:t>
            </a:r>
          </a:p>
          <a:p>
            <a:pPr marL="808913" indent="-404456" lvl="1">
              <a:lnSpc>
                <a:spcPts val="5245"/>
              </a:lnSpc>
              <a:buFont typeface="Arial"/>
              <a:buChar char="•"/>
            </a:pPr>
            <a:r>
              <a:rPr lang="en-US" sz="3746">
                <a:solidFill>
                  <a:srgbClr val="000000"/>
                </a:solidFill>
                <a:latin typeface="Arial Bold"/>
              </a:rPr>
              <a:t>HTML</a:t>
            </a:r>
          </a:p>
          <a:p>
            <a:pPr marL="808913" indent="-404456" lvl="1">
              <a:lnSpc>
                <a:spcPts val="5245"/>
              </a:lnSpc>
              <a:buFont typeface="Arial"/>
              <a:buChar char="•"/>
            </a:pPr>
            <a:r>
              <a:rPr lang="en-US" sz="3746">
                <a:solidFill>
                  <a:srgbClr val="000000"/>
                </a:solidFill>
                <a:latin typeface="Arial Bold"/>
              </a:rPr>
              <a:t>CSS</a:t>
            </a:r>
          </a:p>
          <a:p>
            <a:pPr marL="808913" indent="-404456" lvl="1">
              <a:lnSpc>
                <a:spcPts val="5245"/>
              </a:lnSpc>
              <a:buFont typeface="Arial"/>
              <a:buChar char="•"/>
            </a:pPr>
            <a:r>
              <a:rPr lang="en-US" sz="3746">
                <a:solidFill>
                  <a:srgbClr val="000000"/>
                </a:solidFill>
                <a:latin typeface="Arial Bold"/>
              </a:rPr>
              <a:t>JAVA SCRIPT(JS)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3165" y="89755"/>
            <a:ext cx="15961670" cy="113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 spc="1199" u="sng">
                <a:solidFill>
                  <a:srgbClr val="000000"/>
                </a:solidFill>
                <a:latin typeface="Arial Bold"/>
              </a:rPr>
              <a:t>THE TECHNOLOGIES INCLUDED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6357" y="2723867"/>
            <a:ext cx="4397989" cy="1408550"/>
          </a:xfrm>
          <a:custGeom>
            <a:avLst/>
            <a:gdLst/>
            <a:ahLst/>
            <a:cxnLst/>
            <a:rect r="r" b="b" t="t" l="l"/>
            <a:pathLst>
              <a:path h="1408550" w="4397989">
                <a:moveTo>
                  <a:pt x="0" y="0"/>
                </a:moveTo>
                <a:lnTo>
                  <a:pt x="4397989" y="0"/>
                </a:lnTo>
                <a:lnTo>
                  <a:pt x="4397989" y="1408550"/>
                </a:lnTo>
                <a:lnTo>
                  <a:pt x="0" y="1408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81615" y="2630355"/>
            <a:ext cx="9388653" cy="661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5"/>
              </a:lnSpc>
            </a:pPr>
            <a:r>
              <a:rPr lang="en-US" sz="3746">
                <a:solidFill>
                  <a:srgbClr val="000000"/>
                </a:solidFill>
                <a:latin typeface="Arial Bold"/>
              </a:rPr>
              <a:t>The objective that we were able to achieve so far are:</a:t>
            </a:r>
          </a:p>
          <a:p>
            <a:pPr>
              <a:lnSpc>
                <a:spcPts val="5245"/>
              </a:lnSpc>
            </a:pPr>
          </a:p>
          <a:p>
            <a:pPr marL="808913" indent="-404456" lvl="1">
              <a:lnSpc>
                <a:spcPts val="5245"/>
              </a:lnSpc>
              <a:buFont typeface="Arial"/>
              <a:buChar char="•"/>
            </a:pPr>
            <a:r>
              <a:rPr lang="en-US" sz="3746">
                <a:solidFill>
                  <a:srgbClr val="000000"/>
                </a:solidFill>
                <a:latin typeface="Arial Bold"/>
              </a:rPr>
              <a:t>We were able to </a:t>
            </a:r>
            <a:r>
              <a:rPr lang="en-US" sz="3746">
                <a:solidFill>
                  <a:srgbClr val="0638FB"/>
                </a:solidFill>
                <a:latin typeface="Arial Bold"/>
              </a:rPr>
              <a:t>suggest and provide patient data of all the hospitals</a:t>
            </a:r>
            <a:r>
              <a:rPr lang="en-US" sz="3746">
                <a:solidFill>
                  <a:srgbClr val="000000"/>
                </a:solidFill>
                <a:latin typeface="Arial Bold"/>
              </a:rPr>
              <a:t> and details regarding bed availability as well.</a:t>
            </a:r>
          </a:p>
          <a:p>
            <a:pPr marL="808913" indent="-404456" lvl="1">
              <a:lnSpc>
                <a:spcPts val="5245"/>
              </a:lnSpc>
              <a:buFont typeface="Arial"/>
              <a:buChar char="•"/>
            </a:pPr>
            <a:r>
              <a:rPr lang="en-US" sz="3746">
                <a:solidFill>
                  <a:srgbClr val="000000"/>
                </a:solidFill>
                <a:latin typeface="Arial Bold"/>
              </a:rPr>
              <a:t>From the analysed data, goverment will get some leads to form future policies and laws.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78976" y="4132417"/>
            <a:ext cx="5119502" cy="4114800"/>
          </a:xfrm>
          <a:custGeom>
            <a:avLst/>
            <a:gdLst/>
            <a:ahLst/>
            <a:cxnLst/>
            <a:rect r="r" b="b" t="t" l="l"/>
            <a:pathLst>
              <a:path h="4114800" w="5119502">
                <a:moveTo>
                  <a:pt x="0" y="0"/>
                </a:moveTo>
                <a:lnTo>
                  <a:pt x="5119502" y="0"/>
                </a:lnTo>
                <a:lnTo>
                  <a:pt x="51195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95693" y="62102"/>
            <a:ext cx="11896614" cy="113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 spc="1199" u="sng">
                <a:solidFill>
                  <a:srgbClr val="000000"/>
                </a:solidFill>
                <a:latin typeface="Arial Bold"/>
              </a:rPr>
              <a:t>OBJECTIVES ACHIEVED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6357" y="2723867"/>
            <a:ext cx="4397989" cy="1408550"/>
          </a:xfrm>
          <a:custGeom>
            <a:avLst/>
            <a:gdLst/>
            <a:ahLst/>
            <a:cxnLst/>
            <a:rect r="r" b="b" t="t" l="l"/>
            <a:pathLst>
              <a:path h="1408550" w="4397989">
                <a:moveTo>
                  <a:pt x="0" y="0"/>
                </a:moveTo>
                <a:lnTo>
                  <a:pt x="4397989" y="0"/>
                </a:lnTo>
                <a:lnTo>
                  <a:pt x="4397989" y="1408550"/>
                </a:lnTo>
                <a:lnTo>
                  <a:pt x="0" y="1408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13503" y="2301743"/>
            <a:ext cx="9388653" cy="7277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5"/>
              </a:lnSpc>
            </a:pPr>
            <a:r>
              <a:rPr lang="en-US" sz="3746">
                <a:solidFill>
                  <a:srgbClr val="000000"/>
                </a:solidFill>
                <a:latin typeface="Arial Bold"/>
              </a:rPr>
              <a:t>Our prototype has two phases:</a:t>
            </a:r>
          </a:p>
          <a:p>
            <a:pPr>
              <a:lnSpc>
                <a:spcPts val="5245"/>
              </a:lnSpc>
            </a:pPr>
          </a:p>
          <a:p>
            <a:pPr marL="808913" indent="-404456" lvl="1">
              <a:lnSpc>
                <a:spcPts val="5245"/>
              </a:lnSpc>
              <a:buFont typeface="Arial"/>
              <a:buChar char="•"/>
            </a:pPr>
            <a:r>
              <a:rPr lang="en-US" sz="3746">
                <a:solidFill>
                  <a:srgbClr val="000000"/>
                </a:solidFill>
                <a:latin typeface="Arial Bold"/>
              </a:rPr>
              <a:t> The front end deals with </a:t>
            </a:r>
            <a:r>
              <a:rPr lang="en-US" sz="3746">
                <a:solidFill>
                  <a:srgbClr val="0638FB"/>
                </a:solidFill>
                <a:latin typeface="Arial Bold"/>
              </a:rPr>
              <a:t>data collection</a:t>
            </a:r>
            <a:r>
              <a:rPr lang="en-US" sz="3746">
                <a:solidFill>
                  <a:srgbClr val="000000"/>
                </a:solidFill>
                <a:latin typeface="Arial Bold"/>
              </a:rPr>
              <a:t> having fields like patient number, temperature,pincode,test results and many more.</a:t>
            </a:r>
          </a:p>
          <a:p>
            <a:pPr marL="808913" indent="-404456" lvl="1">
              <a:lnSpc>
                <a:spcPts val="5245"/>
              </a:lnSpc>
              <a:buFont typeface="Arial"/>
              <a:buChar char="•"/>
            </a:pPr>
            <a:r>
              <a:rPr lang="en-US" sz="3746">
                <a:solidFill>
                  <a:srgbClr val="000000"/>
                </a:solidFill>
                <a:latin typeface="Arial Bold"/>
              </a:rPr>
              <a:t>The back end will receive data from the front end and accordingly all the </a:t>
            </a:r>
            <a:r>
              <a:rPr lang="en-US" sz="3746">
                <a:solidFill>
                  <a:srgbClr val="0638FB"/>
                </a:solidFill>
                <a:latin typeface="Arial Bold"/>
              </a:rPr>
              <a:t>processing will start on the python files</a:t>
            </a:r>
            <a:r>
              <a:rPr lang="en-US" sz="3746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746">
                <a:solidFill>
                  <a:srgbClr val="0638FB"/>
                </a:solidFill>
                <a:latin typeface="Arial Bold"/>
              </a:rPr>
              <a:t>with visual representations of data will aslo be showcased</a:t>
            </a:r>
            <a:r>
              <a:rPr lang="en-US" sz="3746">
                <a:solidFill>
                  <a:srgbClr val="000000"/>
                </a:solidFill>
                <a:latin typeface="Arial Bold"/>
              </a:rPr>
              <a:t>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89114" y="4358158"/>
            <a:ext cx="4612475" cy="4114800"/>
          </a:xfrm>
          <a:custGeom>
            <a:avLst/>
            <a:gdLst/>
            <a:ahLst/>
            <a:cxnLst/>
            <a:rect r="r" b="b" t="t" l="l"/>
            <a:pathLst>
              <a:path h="4114800" w="4612475">
                <a:moveTo>
                  <a:pt x="0" y="0"/>
                </a:moveTo>
                <a:lnTo>
                  <a:pt x="4612475" y="0"/>
                </a:lnTo>
                <a:lnTo>
                  <a:pt x="46124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29086" y="-104776"/>
            <a:ext cx="15629829" cy="113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 spc="1199" u="sng">
                <a:solidFill>
                  <a:srgbClr val="000000"/>
                </a:solidFill>
                <a:latin typeface="Arial Bold"/>
              </a:rPr>
              <a:t>PROTOTYPE IMPLEMENTATION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DAFsq5UMYcQ</dc:identifier>
  <dcterms:modified xsi:type="dcterms:W3CDTF">2011-08-01T06:04:30Z</dcterms:modified>
  <cp:revision>1</cp:revision>
  <dc:title>Minimalist Beige Cream Brand Proposal Presentation</dc:title>
</cp:coreProperties>
</file>